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Berkshire Swash" charset="1" panose="02000505000000020003"/>
      <p:regular r:id="rId14"/>
    </p:embeddedFont>
    <p:embeddedFont>
      <p:font typeface="Kollektif" charset="1" panose="020B0604020101010102"/>
      <p:regular r:id="rId15"/>
    </p:embeddedFont>
    <p:embeddedFont>
      <p:font typeface="Kollektif Bold" charset="1" panose="020B0604020101010102"/>
      <p:regular r:id="rId16"/>
    </p:embeddedFont>
    <p:embeddedFont>
      <p:font typeface="Kollektif Italics" charset="1" panose="020B0604020101010102"/>
      <p:regular r:id="rId17"/>
    </p:embeddedFont>
    <p:embeddedFont>
      <p:font typeface="Kollektif Bold Italics" charset="1" panose="020B0604020101010102"/>
      <p:regular r:id="rId18"/>
    </p:embeddedFont>
    <p:embeddedFont>
      <p:font typeface="Bernier" charset="1" panose="00000500000000000000"/>
      <p:regular r:id="rId19"/>
    </p:embeddedFont>
    <p:embeddedFont>
      <p:font typeface="Open Sans Light" charset="1" panose="020B0306030504020204"/>
      <p:regular r:id="rId20"/>
    </p:embeddedFont>
    <p:embeddedFont>
      <p:font typeface="Open Sans Light Bold" charset="1" panose="020B08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Light Bold Italics" charset="1" panose="020B0806030504020204"/>
      <p:regular r:id="rId23"/>
    </p:embeddedFont>
    <p:embeddedFont>
      <p:font typeface="Arapey" charset="1" panose="02000000000000000000"/>
      <p:regular r:id="rId24"/>
    </p:embeddedFont>
    <p:embeddedFont>
      <p:font typeface="Arapey Bold" charset="1" panose="02000000000000000000"/>
      <p:regular r:id="rId25"/>
    </p:embeddedFont>
    <p:embeddedFont>
      <p:font typeface="Arapey Italics" charset="1" panose="02000000000000000000"/>
      <p:regular r:id="rId26"/>
    </p:embeddedFont>
    <p:embeddedFont>
      <p:font typeface="Arapey Bold Italics" charset="1" panose="02000000000000000000"/>
      <p:regular r:id="rId27"/>
    </p:embeddedFont>
    <p:embeddedFont>
      <p:font typeface="Alegreya" charset="1" panose="00000500000000000000"/>
      <p:regular r:id="rId28"/>
    </p:embeddedFont>
    <p:embeddedFont>
      <p:font typeface="Alegreya Bold" charset="1" panose="00000800000000000000"/>
      <p:regular r:id="rId29"/>
    </p:embeddedFont>
    <p:embeddedFont>
      <p:font typeface="Alegreya Italics" charset="1" panose="00000500000000000000"/>
      <p:regular r:id="rId30"/>
    </p:embeddedFont>
    <p:embeddedFont>
      <p:font typeface="Alegreya Bold Italics" charset="1" panose="00000800000000000000"/>
      <p:regular r:id="rId31"/>
    </p:embeddedFont>
    <p:embeddedFont>
      <p:font typeface="Alice" charset="1" panose="00000500000000000000"/>
      <p:regular r:id="rId32"/>
    </p:embeddedFont>
    <p:embeddedFont>
      <p:font typeface="Alice Bold" charset="1" panose="00000500000000000000"/>
      <p:regular r:id="rId33"/>
    </p:embeddedFont>
    <p:embeddedFont>
      <p:font typeface="Alice Italics" charset="1" panose="00000500000000000000"/>
      <p:regular r:id="rId34"/>
    </p:embeddedFont>
    <p:embeddedFont>
      <p:font typeface="Alice Bold Italics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49680" y="5143500"/>
            <a:ext cx="5906411" cy="5143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711585" y="266751"/>
            <a:ext cx="13380628" cy="5657850"/>
            <a:chOff x="0" y="0"/>
            <a:chExt cx="23733721" cy="100355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3733720" cy="10035540"/>
            </a:xfrm>
            <a:custGeom>
              <a:avLst/>
              <a:gdLst/>
              <a:ahLst/>
              <a:cxnLst/>
              <a:rect r="r" b="b" t="t" l="l"/>
              <a:pathLst>
                <a:path h="10035540" w="23733720">
                  <a:moveTo>
                    <a:pt x="23733720" y="439420"/>
                  </a:moveTo>
                  <a:lnTo>
                    <a:pt x="23733720" y="8348980"/>
                  </a:lnTo>
                  <a:cubicBezTo>
                    <a:pt x="23733720" y="8591550"/>
                    <a:pt x="23536870" y="8788400"/>
                    <a:pt x="23294301" y="8788400"/>
                  </a:cubicBezTo>
                  <a:lnTo>
                    <a:pt x="1780540" y="8788400"/>
                  </a:lnTo>
                  <a:cubicBezTo>
                    <a:pt x="1925320" y="9215120"/>
                    <a:pt x="2146300" y="9617710"/>
                    <a:pt x="2298700" y="10035540"/>
                  </a:cubicBezTo>
                  <a:cubicBezTo>
                    <a:pt x="2123440" y="9781540"/>
                    <a:pt x="1510030" y="9265920"/>
                    <a:pt x="1162050" y="8788400"/>
                  </a:cubicBezTo>
                  <a:lnTo>
                    <a:pt x="439420" y="8788400"/>
                  </a:lnTo>
                  <a:cubicBezTo>
                    <a:pt x="196850" y="8788400"/>
                    <a:pt x="0" y="8591550"/>
                    <a:pt x="0" y="8348980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23294301" y="0"/>
                  </a:lnTo>
                  <a:cubicBezTo>
                    <a:pt x="23536870" y="0"/>
                    <a:pt x="23733720" y="196850"/>
                    <a:pt x="23733720" y="439420"/>
                  </a:cubicBezTo>
                  <a:close/>
                </a:path>
              </a:pathLst>
            </a:custGeom>
            <a:solidFill>
              <a:srgbClr val="F4E9E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711585" y="1148725"/>
            <a:ext cx="13380628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BF1313"/>
                </a:solidFill>
                <a:latin typeface="Berkshire Swash"/>
              </a:rPr>
              <a:t>Assalamu Alaikum, Everyone!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786" r="0" b="778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8480" y="571560"/>
            <a:ext cx="5596327" cy="2592327"/>
            <a:chOff x="0" y="0"/>
            <a:chExt cx="5869940" cy="271907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BF1313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4E9E1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7450" r="22413" b="10888"/>
          <a:stretch>
            <a:fillRect/>
          </a:stretch>
        </p:blipFill>
        <p:spPr>
          <a:xfrm flipH="false" flipV="false" rot="0">
            <a:off x="-752686" y="2601474"/>
            <a:ext cx="19870484" cy="724143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8480" y="1469556"/>
            <a:ext cx="5102022" cy="140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7"/>
              </a:lnSpc>
            </a:pPr>
            <a:r>
              <a:rPr lang="en-US" sz="10102">
                <a:solidFill>
                  <a:srgbClr val="BF1313"/>
                </a:solidFill>
                <a:latin typeface="Kollektif"/>
              </a:rPr>
              <a:t>Timeline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786" r="0" b="778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14467" r="0" b="5442"/>
          <a:stretch>
            <a:fillRect/>
          </a:stretch>
        </p:blipFill>
        <p:spPr>
          <a:xfrm flipH="false" flipV="false" rot="0">
            <a:off x="0" y="1028700"/>
            <a:ext cx="182880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63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35486" y="-471666"/>
            <a:ext cx="11635021" cy="106169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12653" y="2899070"/>
            <a:ext cx="7875603" cy="570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0131" indent="-440065" lvl="1">
              <a:lnSpc>
                <a:spcPts val="7623"/>
              </a:lnSpc>
              <a:buFont typeface="Arial"/>
              <a:buChar char="•"/>
            </a:pPr>
            <a:r>
              <a:rPr lang="en-US" sz="4076" spc="8">
                <a:solidFill>
                  <a:srgbClr val="BF1313"/>
                </a:solidFill>
                <a:latin typeface="Alice Bold"/>
              </a:rPr>
              <a:t>FARIA AHMED</a:t>
            </a:r>
          </a:p>
          <a:p>
            <a:pPr>
              <a:lnSpc>
                <a:spcPts val="7623"/>
              </a:lnSpc>
            </a:pPr>
            <a:r>
              <a:rPr lang="en-US" sz="4076" spc="8">
                <a:solidFill>
                  <a:srgbClr val="BF1313"/>
                </a:solidFill>
                <a:latin typeface="Alice"/>
              </a:rPr>
              <a:t>      </a:t>
            </a:r>
            <a:r>
              <a:rPr lang="en-US" sz="4076" spc="8">
                <a:solidFill>
                  <a:srgbClr val="BF1313"/>
                </a:solidFill>
                <a:latin typeface="Alice"/>
              </a:rPr>
              <a:t>ID: 190041218</a:t>
            </a:r>
          </a:p>
          <a:p>
            <a:pPr>
              <a:lnSpc>
                <a:spcPts val="7623"/>
              </a:lnSpc>
            </a:pPr>
            <a:r>
              <a:rPr lang="en-US" sz="4076" spc="8">
                <a:solidFill>
                  <a:srgbClr val="BF1313"/>
                </a:solidFill>
                <a:latin typeface="Alice"/>
              </a:rPr>
              <a:t>   2. </a:t>
            </a:r>
            <a:r>
              <a:rPr lang="en-US" sz="4076" spc="8">
                <a:solidFill>
                  <a:srgbClr val="BF1313"/>
                </a:solidFill>
                <a:latin typeface="Alice Bold"/>
              </a:rPr>
              <a:t>TASFIA TASNEEM ANNESHA</a:t>
            </a:r>
          </a:p>
          <a:p>
            <a:pPr>
              <a:lnSpc>
                <a:spcPts val="7623"/>
              </a:lnSpc>
            </a:pPr>
            <a:r>
              <a:rPr lang="en-US" sz="4076" spc="8">
                <a:solidFill>
                  <a:srgbClr val="BF1313"/>
                </a:solidFill>
                <a:latin typeface="Alice"/>
              </a:rPr>
              <a:t>      </a:t>
            </a:r>
            <a:r>
              <a:rPr lang="en-US" sz="4076" spc="8">
                <a:solidFill>
                  <a:srgbClr val="BF1313"/>
                </a:solidFill>
                <a:latin typeface="Alice"/>
              </a:rPr>
              <a:t>ID: 190041220</a:t>
            </a:r>
          </a:p>
          <a:p>
            <a:pPr>
              <a:lnSpc>
                <a:spcPts val="7623"/>
              </a:lnSpc>
            </a:pPr>
            <a:r>
              <a:rPr lang="en-US" sz="4076" spc="8">
                <a:solidFill>
                  <a:srgbClr val="BF1313"/>
                </a:solidFill>
                <a:latin typeface="Alice"/>
              </a:rPr>
              <a:t>   3.</a:t>
            </a:r>
            <a:r>
              <a:rPr lang="en-US" sz="4076" spc="8">
                <a:solidFill>
                  <a:srgbClr val="BF1313"/>
                </a:solidFill>
                <a:latin typeface="Alice Bold"/>
              </a:rPr>
              <a:t>SYED FATEEN NAVID HAIDER</a:t>
            </a:r>
          </a:p>
          <a:p>
            <a:pPr>
              <a:lnSpc>
                <a:spcPts val="7623"/>
              </a:lnSpc>
            </a:pPr>
            <a:r>
              <a:rPr lang="en-US" sz="4076" spc="8">
                <a:solidFill>
                  <a:srgbClr val="BF1313"/>
                </a:solidFill>
                <a:latin typeface="Alice"/>
              </a:rPr>
              <a:t>      </a:t>
            </a:r>
            <a:r>
              <a:rPr lang="en-US" sz="4076" spc="8">
                <a:solidFill>
                  <a:srgbClr val="BF1313"/>
                </a:solidFill>
                <a:latin typeface="Alice"/>
              </a:rPr>
              <a:t>ID: 190041226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42577" y="1129016"/>
            <a:ext cx="6589304" cy="128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8"/>
              </a:lnSpc>
            </a:pPr>
            <a:r>
              <a:rPr lang="en-US" sz="7484">
                <a:solidFill>
                  <a:srgbClr val="BF1313"/>
                </a:solidFill>
                <a:latin typeface="Berkshire Swash"/>
              </a:rPr>
              <a:t>Group 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22" t="0" r="222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29547" y="5439401"/>
            <a:ext cx="3513049" cy="465304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5400000">
            <a:off x="1503493" y="280630"/>
            <a:ext cx="5955034" cy="6904620"/>
            <a:chOff x="0" y="0"/>
            <a:chExt cx="4398878" cy="51003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398878" cy="5100320"/>
            </a:xfrm>
            <a:custGeom>
              <a:avLst/>
              <a:gdLst/>
              <a:ahLst/>
              <a:cxnLst/>
              <a:rect r="r" b="b" t="t" l="l"/>
              <a:pathLst>
                <a:path h="5100320" w="4398878">
                  <a:moveTo>
                    <a:pt x="496570" y="0"/>
                  </a:moveTo>
                  <a:lnTo>
                    <a:pt x="496570" y="5100320"/>
                  </a:lnTo>
                  <a:lnTo>
                    <a:pt x="2652628" y="5100320"/>
                  </a:lnTo>
                  <a:lnTo>
                    <a:pt x="2652628" y="0"/>
                  </a:lnTo>
                  <a:cubicBezTo>
                    <a:pt x="2652628" y="0"/>
                    <a:pt x="496570" y="0"/>
                    <a:pt x="496570" y="0"/>
                  </a:cubicBezTo>
                  <a:close/>
                  <a:moveTo>
                    <a:pt x="3149198" y="2551430"/>
                  </a:moveTo>
                  <a:lnTo>
                    <a:pt x="3149198" y="496570"/>
                  </a:lnTo>
                  <a:cubicBezTo>
                    <a:pt x="3149198" y="222250"/>
                    <a:pt x="2926948" y="0"/>
                    <a:pt x="2652628" y="0"/>
                  </a:cubicBezTo>
                  <a:lnTo>
                    <a:pt x="2652628" y="5100320"/>
                  </a:lnTo>
                  <a:cubicBezTo>
                    <a:pt x="2926948" y="5100320"/>
                    <a:pt x="3149198" y="4878070"/>
                    <a:pt x="3149198" y="4603750"/>
                  </a:cubicBezTo>
                  <a:lnTo>
                    <a:pt x="3149198" y="3023870"/>
                  </a:lnTo>
                  <a:cubicBezTo>
                    <a:pt x="3657198" y="3039110"/>
                    <a:pt x="4161388" y="3014980"/>
                    <a:pt x="4398878" y="3058160"/>
                  </a:cubicBezTo>
                  <a:cubicBezTo>
                    <a:pt x="3995019" y="2871470"/>
                    <a:pt x="3560678" y="2735580"/>
                    <a:pt x="3149198" y="2551430"/>
                  </a:cubicBezTo>
                  <a:close/>
                  <a:moveTo>
                    <a:pt x="0" y="496570"/>
                  </a:moveTo>
                  <a:lnTo>
                    <a:pt x="0" y="4603750"/>
                  </a:lnTo>
                  <a:cubicBezTo>
                    <a:pt x="0" y="4878070"/>
                    <a:pt x="222250" y="5100320"/>
                    <a:pt x="496570" y="5100320"/>
                  </a:cubicBezTo>
                  <a:lnTo>
                    <a:pt x="496570" y="0"/>
                  </a:lnTo>
                  <a:cubicBezTo>
                    <a:pt x="222250" y="0"/>
                    <a:pt x="0" y="222250"/>
                    <a:pt x="0" y="496570"/>
                  </a:cubicBezTo>
                  <a:close/>
                </a:path>
              </a:pathLst>
            </a:custGeom>
            <a:solidFill>
              <a:srgbClr val="F4E9E1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466650" y="428696"/>
            <a:ext cx="5106416" cy="120000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79180" y="908141"/>
            <a:ext cx="6754140" cy="423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Open Sans Light Bold"/>
              </a:rPr>
              <a:t>The game takes place in an area of immense greenery and beauty in a weirdly deserted Gazipur,  IUT (Islamic University of Technology). The player plays as a student of IUT &amp; the player's goal is to remain financially solvent while forcing opponents into bankruptcy by buying and developing pieces of property</a:t>
            </a:r>
            <a:r>
              <a:rPr lang="en-US" sz="2702">
                <a:solidFill>
                  <a:srgbClr val="FFFFFF"/>
                </a:solidFill>
                <a:latin typeface="Open Sans Light Bold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43435" y="775226"/>
            <a:ext cx="3552847" cy="75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6593" spc="13">
                <a:solidFill>
                  <a:srgbClr val="D0413A"/>
                </a:solidFill>
                <a:latin typeface="Bernier"/>
              </a:rPr>
              <a:t>BACK STORY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111" t="0" r="1111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094658" y="0"/>
            <a:ext cx="5671865" cy="100003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70161" y="2647175"/>
            <a:ext cx="7657207" cy="164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14400" spc="28">
                <a:solidFill>
                  <a:srgbClr val="F5FF3E"/>
                </a:solidFill>
                <a:latin typeface="Bernier"/>
              </a:rPr>
              <a:t>RICHIE RICH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085587" y="0"/>
            <a:ext cx="5635313" cy="993594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56101" y="3497580"/>
            <a:ext cx="7657207" cy="164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14400" spc="28">
                <a:solidFill>
                  <a:srgbClr val="F5FF3E"/>
                </a:solidFill>
                <a:latin typeface="Bernier"/>
              </a:rPr>
              <a:t>RICHIE RICH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69549" y="3497580"/>
            <a:ext cx="2116038" cy="164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14400" spc="28">
                <a:solidFill>
                  <a:srgbClr val="BF1313"/>
                </a:solidFill>
                <a:latin typeface="Bernier"/>
              </a:rPr>
              <a:t>IUT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163861"/>
            <a:ext cx="11787326" cy="777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495"/>
              </a:lnSpc>
            </a:pPr>
          </a:p>
          <a:p>
            <a:pPr algn="r">
              <a:lnSpc>
                <a:spcPts val="12496"/>
              </a:lnSpc>
            </a:pPr>
            <a:r>
              <a:rPr lang="en-US" sz="8799" spc="17">
                <a:solidFill>
                  <a:srgbClr val="BF1313"/>
                </a:solidFill>
                <a:latin typeface="Arapey Bold"/>
              </a:rPr>
              <a:t>BASICS</a:t>
            </a:r>
          </a:p>
          <a:p>
            <a:pPr algn="r">
              <a:lnSpc>
                <a:spcPts val="9172"/>
              </a:lnSpc>
            </a:pPr>
            <a:r>
              <a:rPr lang="en-US" sz="6459" spc="12">
                <a:solidFill>
                  <a:srgbClr val="BF1313"/>
                </a:solidFill>
                <a:latin typeface="Arapey"/>
              </a:rPr>
              <a:t>-2 DICE GAME</a:t>
            </a:r>
          </a:p>
          <a:p>
            <a:pPr algn="r">
              <a:lnSpc>
                <a:spcPts val="9172"/>
              </a:lnSpc>
            </a:pPr>
            <a:r>
              <a:rPr lang="en-US" sz="6459" spc="12">
                <a:solidFill>
                  <a:srgbClr val="BF1313"/>
                </a:solidFill>
                <a:latin typeface="Arapey"/>
              </a:rPr>
              <a:t>-2 PLAYERS</a:t>
            </a:r>
          </a:p>
          <a:p>
            <a:pPr algn="r">
              <a:lnSpc>
                <a:spcPts val="9172"/>
              </a:lnSpc>
            </a:pPr>
            <a:r>
              <a:rPr lang="en-US" sz="6459" spc="12">
                <a:solidFill>
                  <a:srgbClr val="BF1313"/>
                </a:solidFill>
                <a:latin typeface="Arapey"/>
              </a:rPr>
              <a:t>-YEARLY ALLOWANCES &amp; CGPAS</a:t>
            </a:r>
          </a:p>
          <a:p>
            <a:pPr algn="r">
              <a:lnSpc>
                <a:spcPts val="9172"/>
              </a:lnSpc>
            </a:pPr>
            <a:r>
              <a:rPr lang="en-US" sz="6459" spc="12">
                <a:solidFill>
                  <a:srgbClr val="BF1313"/>
                </a:solidFill>
                <a:latin typeface="Arapey"/>
              </a:rPr>
              <a:t>-STARTING ALLOWANCE=20000TK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412781" y="1028700"/>
            <a:ext cx="3641179" cy="376349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412781" y="6469712"/>
            <a:ext cx="2443255" cy="254174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634408" y="5198838"/>
            <a:ext cx="2443255" cy="25417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F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845" t="0" r="846" b="2450"/>
          <a:stretch>
            <a:fillRect/>
          </a:stretch>
        </p:blipFill>
        <p:spPr>
          <a:xfrm flipH="false" flipV="false" rot="0">
            <a:off x="332821" y="0"/>
            <a:ext cx="10050584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00712" y="2925781"/>
            <a:ext cx="4114800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44203" y="1205575"/>
            <a:ext cx="6633086" cy="778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8"/>
              </a:lnSpc>
            </a:pPr>
            <a:r>
              <a:rPr lang="en-US" sz="4329" spc="8">
                <a:solidFill>
                  <a:srgbClr val="D03A3A"/>
                </a:solidFill>
                <a:latin typeface="Alegreya"/>
              </a:rPr>
              <a:t>-ROLL THE DICES &amp; MOVE</a:t>
            </a:r>
          </a:p>
          <a:p>
            <a:pPr algn="ctr">
              <a:lnSpc>
                <a:spcPts val="6148"/>
              </a:lnSpc>
            </a:pPr>
            <a:r>
              <a:rPr lang="en-US" sz="4329" spc="8">
                <a:solidFill>
                  <a:srgbClr val="D03A3A"/>
                </a:solidFill>
                <a:latin typeface="Alegreya"/>
              </a:rPr>
              <a:t>-</a:t>
            </a:r>
            <a:r>
              <a:rPr lang="en-US" sz="4329" spc="8">
                <a:solidFill>
                  <a:srgbClr val="358F1E"/>
                </a:solidFill>
                <a:latin typeface="Alegreya"/>
              </a:rPr>
              <a:t>BUYING AND BIDDING FOR PROPERTY</a:t>
            </a:r>
          </a:p>
          <a:p>
            <a:pPr algn="ctr">
              <a:lnSpc>
                <a:spcPts val="6148"/>
              </a:lnSpc>
            </a:pPr>
            <a:r>
              <a:rPr lang="en-US" sz="4329" spc="8">
                <a:solidFill>
                  <a:srgbClr val="D03A3A"/>
                </a:solidFill>
                <a:latin typeface="Alegreya"/>
              </a:rPr>
              <a:t>-</a:t>
            </a:r>
            <a:r>
              <a:rPr lang="en-US" sz="4329" spc="8">
                <a:solidFill>
                  <a:srgbClr val="004AAD"/>
                </a:solidFill>
                <a:latin typeface="Alegreya"/>
              </a:rPr>
              <a:t>PAYING RENT</a:t>
            </a:r>
          </a:p>
          <a:p>
            <a:pPr algn="ctr">
              <a:lnSpc>
                <a:spcPts val="6148"/>
              </a:lnSpc>
            </a:pPr>
            <a:r>
              <a:rPr lang="en-US" sz="4329" spc="8">
                <a:solidFill>
                  <a:srgbClr val="D03A3A"/>
                </a:solidFill>
                <a:latin typeface="Alegreya"/>
              </a:rPr>
              <a:t>-</a:t>
            </a:r>
            <a:r>
              <a:rPr lang="en-US" sz="4329" spc="8">
                <a:solidFill>
                  <a:srgbClr val="00C2CB"/>
                </a:solidFill>
                <a:latin typeface="Alegreya"/>
              </a:rPr>
              <a:t>TASKS</a:t>
            </a:r>
          </a:p>
          <a:p>
            <a:pPr algn="ctr">
              <a:lnSpc>
                <a:spcPts val="6148"/>
              </a:lnSpc>
            </a:pPr>
            <a:r>
              <a:rPr lang="en-US" sz="4329" spc="8">
                <a:solidFill>
                  <a:srgbClr val="D03A3A"/>
                </a:solidFill>
                <a:latin typeface="Alegreya"/>
              </a:rPr>
              <a:t>-</a:t>
            </a:r>
            <a:r>
              <a:rPr lang="en-US" sz="4329" spc="8">
                <a:solidFill>
                  <a:srgbClr val="8C52FF"/>
                </a:solidFill>
                <a:latin typeface="Alegreya"/>
              </a:rPr>
              <a:t>UPGRADING PROPERTY &amp; REWARD</a:t>
            </a:r>
          </a:p>
          <a:p>
            <a:pPr algn="ctr">
              <a:lnSpc>
                <a:spcPts val="6148"/>
              </a:lnSpc>
            </a:pPr>
            <a:r>
              <a:rPr lang="en-US" sz="4329" spc="8">
                <a:solidFill>
                  <a:srgbClr val="D03A3A"/>
                </a:solidFill>
                <a:latin typeface="Alegreya"/>
              </a:rPr>
              <a:t>-</a:t>
            </a:r>
            <a:r>
              <a:rPr lang="en-US" sz="4329" spc="8">
                <a:solidFill>
                  <a:srgbClr val="000000"/>
                </a:solidFill>
                <a:latin typeface="Alegreya"/>
              </a:rPr>
              <a:t>TROUBLEMAKING</a:t>
            </a:r>
          </a:p>
          <a:p>
            <a:pPr algn="ctr">
              <a:lnSpc>
                <a:spcPts val="6148"/>
              </a:lnSpc>
            </a:pPr>
            <a:r>
              <a:rPr lang="en-US" sz="4329" spc="8">
                <a:solidFill>
                  <a:srgbClr val="D03A3A"/>
                </a:solidFill>
                <a:latin typeface="Alegreya"/>
              </a:rPr>
              <a:t>-</a:t>
            </a:r>
            <a:r>
              <a:rPr lang="en-US" sz="4329" spc="8">
                <a:solidFill>
                  <a:srgbClr val="545454"/>
                </a:solidFill>
                <a:latin typeface="Alegreya"/>
              </a:rPr>
              <a:t>TRADING PROPERTIES</a:t>
            </a:r>
          </a:p>
          <a:p>
            <a:pPr algn="ctr">
              <a:lnSpc>
                <a:spcPts val="6148"/>
              </a:lnSpc>
            </a:pPr>
            <a:r>
              <a:rPr lang="en-US" sz="4329" spc="8">
                <a:solidFill>
                  <a:srgbClr val="D03A3A"/>
                </a:solidFill>
                <a:latin typeface="Alegreya"/>
              </a:rPr>
              <a:t>-</a:t>
            </a:r>
            <a:r>
              <a:rPr lang="en-US" sz="4329" spc="8">
                <a:solidFill>
                  <a:srgbClr val="03989E"/>
                </a:solidFill>
                <a:latin typeface="Alegreya"/>
              </a:rPr>
              <a:t>MAKING A FULL ROUND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532623" y="883410"/>
            <a:ext cx="7609462" cy="7609462"/>
            <a:chOff x="0" y="0"/>
            <a:chExt cx="10145949" cy="10145949"/>
          </a:xfrm>
        </p:grpSpPr>
        <p:grpSp>
          <p:nvGrpSpPr>
            <p:cNvPr name="Group 6" id="6"/>
            <p:cNvGrpSpPr/>
            <p:nvPr/>
          </p:nvGrpSpPr>
          <p:grpSpPr>
            <a:xfrm rot="5400000">
              <a:off x="4508435" y="9128034"/>
              <a:ext cx="1129078" cy="906752"/>
              <a:chOff x="0" y="0"/>
              <a:chExt cx="706752" cy="508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5400000">
              <a:off x="4508435" y="111163"/>
              <a:ext cx="1129078" cy="906752"/>
              <a:chOff x="0" y="0"/>
              <a:chExt cx="706752" cy="508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0" y="4619599"/>
              <a:ext cx="1129078" cy="906752"/>
              <a:chOff x="0" y="0"/>
              <a:chExt cx="706752" cy="508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-10800000">
              <a:off x="9016870" y="4619599"/>
              <a:ext cx="1129078" cy="906752"/>
              <a:chOff x="0" y="0"/>
              <a:chExt cx="706752" cy="508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7314931">
              <a:off x="2124968" y="8446487"/>
              <a:ext cx="1129078" cy="906752"/>
              <a:chOff x="0" y="0"/>
              <a:chExt cx="706752" cy="508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7314931">
              <a:off x="6891902" y="792710"/>
              <a:ext cx="1129078" cy="906752"/>
              <a:chOff x="0" y="0"/>
              <a:chExt cx="706752" cy="508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-8885068">
              <a:off x="681547" y="2236132"/>
              <a:ext cx="1129078" cy="906752"/>
              <a:chOff x="0" y="0"/>
              <a:chExt cx="706752" cy="508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8885068">
              <a:off x="8335323" y="7003066"/>
              <a:ext cx="1129078" cy="906752"/>
              <a:chOff x="0" y="0"/>
              <a:chExt cx="706752" cy="508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9043094">
              <a:off x="576065" y="6824696"/>
              <a:ext cx="1129078" cy="906752"/>
              <a:chOff x="0" y="0"/>
              <a:chExt cx="706752" cy="508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9043094">
              <a:off x="8440805" y="2414501"/>
              <a:ext cx="1129078" cy="906752"/>
              <a:chOff x="0" y="0"/>
              <a:chExt cx="706752" cy="508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-7156905">
              <a:off x="2303338" y="687228"/>
              <a:ext cx="1129078" cy="906752"/>
              <a:chOff x="0" y="0"/>
              <a:chExt cx="706752" cy="508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-7156905">
              <a:off x="6713532" y="8551969"/>
              <a:ext cx="1129078" cy="906752"/>
              <a:chOff x="0" y="0"/>
              <a:chExt cx="706752" cy="508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BF1313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2244219" y="2415196"/>
              <a:ext cx="5657510" cy="5189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147"/>
                </a:lnSpc>
                <a:spcBef>
                  <a:spcPct val="0"/>
                </a:spcBef>
              </a:pPr>
              <a:r>
                <a:rPr lang="en-US" sz="11534" spc="11">
                  <a:solidFill>
                    <a:srgbClr val="BF1313"/>
                  </a:solidFill>
                  <a:latin typeface="Berkshire Swash"/>
                </a:rPr>
                <a:t>Game play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907" r="0" b="1190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5848" y="2102739"/>
            <a:ext cx="16776304" cy="715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800">
                <a:solidFill>
                  <a:srgbClr val="000000"/>
                </a:solidFill>
                <a:latin typeface="Arapey Bold"/>
              </a:rPr>
              <a:t>A)</a:t>
            </a:r>
            <a:r>
              <a:rPr lang="en-US" sz="4800">
                <a:solidFill>
                  <a:srgbClr val="000000"/>
                </a:solidFill>
                <a:latin typeface="Arapey"/>
              </a:rPr>
              <a:t> WE'LL DECLARE TWO STRUCTURES-</a:t>
            </a:r>
          </a:p>
          <a:p>
            <a:pPr>
              <a:lnSpc>
                <a:spcPts val="5040"/>
              </a:lnSpc>
            </a:pPr>
            <a:r>
              <a:rPr lang="en-US" sz="4800">
                <a:solidFill>
                  <a:srgbClr val="000000"/>
                </a:solidFill>
                <a:latin typeface="Arimo"/>
              </a:rPr>
              <a:t>    1. For the collection of variables of a Property's information</a:t>
            </a:r>
          </a:p>
          <a:p>
            <a:pPr>
              <a:lnSpc>
                <a:spcPts val="5040"/>
              </a:lnSpc>
            </a:pPr>
            <a:r>
              <a:rPr lang="en-US" sz="4800">
                <a:solidFill>
                  <a:srgbClr val="000000"/>
                </a:solidFill>
                <a:latin typeface="Arimo"/>
              </a:rPr>
              <a:t>    2. For the collection of variables of a Player's information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6144"/>
              </a:lnSpc>
            </a:pPr>
            <a:r>
              <a:rPr lang="en-US" sz="4800">
                <a:solidFill>
                  <a:srgbClr val="000000"/>
                </a:solidFill>
                <a:latin typeface="Arimo Bold"/>
              </a:rPr>
              <a:t>b)</a:t>
            </a:r>
            <a:r>
              <a:rPr lang="en-US" sz="4800">
                <a:solidFill>
                  <a:srgbClr val="000000"/>
                </a:solidFill>
                <a:latin typeface="Arimo"/>
              </a:rPr>
              <a:t> We'll be using rand(), srand() for rolling the dice (which generates random number);</a:t>
            </a:r>
          </a:p>
          <a:p>
            <a:pPr>
              <a:lnSpc>
                <a:spcPts val="6144"/>
              </a:lnSpc>
            </a:pPr>
          </a:p>
          <a:p>
            <a:pPr>
              <a:lnSpc>
                <a:spcPts val="6144"/>
              </a:lnSpc>
            </a:pPr>
            <a:r>
              <a:rPr lang="en-US" sz="4800">
                <a:solidFill>
                  <a:srgbClr val="000000"/>
                </a:solidFill>
                <a:latin typeface="Arimo Bold"/>
              </a:rPr>
              <a:t>c) </a:t>
            </a:r>
            <a:r>
              <a:rPr lang="en-US" sz="4800">
                <a:solidFill>
                  <a:srgbClr val="000000"/>
                </a:solidFill>
                <a:latin typeface="Arimo"/>
              </a:rPr>
              <a:t>We'll be using different user defined functions for different actions (buying property, making move etc.) of the game.</a:t>
            </a:r>
          </a:p>
          <a:p>
            <a:pPr>
              <a:lnSpc>
                <a:spcPts val="614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408665" y="180086"/>
            <a:ext cx="13096593" cy="151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95"/>
              </a:lnSpc>
            </a:pPr>
            <a:r>
              <a:rPr lang="en-US" sz="8799" spc="17">
                <a:solidFill>
                  <a:srgbClr val="000000"/>
                </a:solidFill>
                <a:latin typeface="Arapey Bold"/>
              </a:rPr>
              <a:t>CODE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97797" y="589468"/>
            <a:ext cx="690772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23018"/>
            <a:ext cx="7611857" cy="25309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3846093">
            <a:off x="605500" y="2705231"/>
            <a:ext cx="5897827" cy="598005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8351" y="522793"/>
            <a:ext cx="6133818" cy="186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1"/>
              </a:lnSpc>
            </a:pPr>
            <a:r>
              <a:rPr lang="en-US" sz="3558">
                <a:solidFill>
                  <a:srgbClr val="BF1313"/>
                </a:solidFill>
                <a:latin typeface="Aileron Regular"/>
              </a:rPr>
              <a:t>-Adding more features, like using CGPA for buying upgrades etc.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344" y="3572250"/>
            <a:ext cx="4005497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ileron Regular"/>
              </a:rPr>
              <a:t>-</a:t>
            </a:r>
            <a:r>
              <a:rPr lang="en-US" sz="3000">
                <a:solidFill>
                  <a:srgbClr val="BF1313"/>
                </a:solidFill>
                <a:latin typeface="Aileron Regular"/>
              </a:rPr>
              <a:t>INCREASING THE NUMBER OF PLAYERS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ileron Regular"/>
              </a:rPr>
              <a:t>-</a:t>
            </a:r>
            <a:r>
              <a:rPr lang="en-US" sz="3000">
                <a:solidFill>
                  <a:srgbClr val="BF1313"/>
                </a:solidFill>
                <a:latin typeface="Aileron Regular"/>
              </a:rPr>
              <a:t> ALLOWANCE WILL BE SET BY THE PLAYERS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DAEOuq_7y80</dc:identifier>
  <dcterms:modified xsi:type="dcterms:W3CDTF">2011-08-01T06:04:30Z</dcterms:modified>
  <cp:revision>1</cp:revision>
  <dc:title>QuikNapp</dc:title>
</cp:coreProperties>
</file>